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630" r:id="rId2"/>
    <p:sldId id="576" r:id="rId3"/>
    <p:sldId id="530" r:id="rId4"/>
    <p:sldId id="444" r:id="rId5"/>
    <p:sldId id="532" r:id="rId6"/>
    <p:sldId id="490" r:id="rId7"/>
    <p:sldId id="626" r:id="rId8"/>
    <p:sldId id="559" r:id="rId9"/>
    <p:sldId id="622" r:id="rId10"/>
    <p:sldId id="612" r:id="rId11"/>
    <p:sldId id="483" r:id="rId12"/>
    <p:sldId id="613" r:id="rId13"/>
    <p:sldId id="625" r:id="rId14"/>
    <p:sldId id="614" r:id="rId15"/>
    <p:sldId id="603" r:id="rId16"/>
    <p:sldId id="588" r:id="rId17"/>
    <p:sldId id="627" r:id="rId18"/>
    <p:sldId id="632" r:id="rId19"/>
    <p:sldId id="607" r:id="rId20"/>
    <p:sldId id="611" r:id="rId21"/>
    <p:sldId id="606" r:id="rId22"/>
    <p:sldId id="616" r:id="rId23"/>
    <p:sldId id="592" r:id="rId24"/>
    <p:sldId id="608" r:id="rId25"/>
    <p:sldId id="623" r:id="rId26"/>
    <p:sldId id="585" r:id="rId27"/>
    <p:sldId id="529" r:id="rId28"/>
    <p:sldId id="631" r:id="rId29"/>
    <p:sldId id="466" r:id="rId30"/>
    <p:sldId id="467" r:id="rId31"/>
    <p:sldId id="619" r:id="rId32"/>
    <p:sldId id="617" r:id="rId33"/>
    <p:sldId id="620" r:id="rId34"/>
    <p:sldId id="62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869" autoAdjust="0"/>
  </p:normalViewPr>
  <p:slideViewPr>
    <p:cSldViewPr snapToGrid="0" showGuides="1">
      <p:cViewPr>
        <p:scale>
          <a:sx n="110" d="100"/>
          <a:sy n="110" d="100"/>
        </p:scale>
        <p:origin x="2600"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u="none" strike="noStrike" dirty="0">
                <a:solidFill>
                  <a:srgbClr val="1B1B1B"/>
                </a:solidFill>
                <a:effectLst/>
                <a:latin typeface="Cambria" panose="02040503050406030204" pitchFamily="18" charset="0"/>
              </a:rPr>
              <a:t>hypothesis that ICI-induced </a:t>
            </a:r>
            <a:r>
              <a:rPr lang="en-US" sz="4000" b="0" i="0" u="none" strike="noStrike" dirty="0" err="1">
                <a:solidFill>
                  <a:srgbClr val="1B1B1B"/>
                </a:solidFill>
                <a:effectLst/>
                <a:latin typeface="Cambria" panose="02040503050406030204" pitchFamily="18" charset="0"/>
              </a:rPr>
              <a:t>irAEs</a:t>
            </a:r>
            <a:r>
              <a:rPr lang="en-US" sz="4000" b="0" i="0" u="none" strike="noStrike" dirty="0">
                <a:solidFill>
                  <a:srgbClr val="1B1B1B"/>
                </a:solidFill>
                <a:effectLst/>
                <a:latin typeface="Cambria" panose="02040503050406030204" pitchFamily="18" charset="0"/>
              </a:rPr>
              <a:t>, similar to flare-ups in patients with primary autoimmunity,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 residuals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C652-B357-CB9C-5F4E-9E1644A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38CF8-9E13-A9A0-AC10-F7683A14A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4AADC-7276-C0BA-F417-7D8BC2E974FC}"/>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 this is not surprising as we’re often pulling from noisy layer below borderline significant subsets…</a:t>
            </a:r>
          </a:p>
        </p:txBody>
      </p:sp>
      <p:sp>
        <p:nvSpPr>
          <p:cNvPr id="4" name="Slide Number Placeholder 3">
            <a:extLst>
              <a:ext uri="{FF2B5EF4-FFF2-40B4-BE49-F238E27FC236}">
                <a16:creationId xmlns:a16="http://schemas.microsoft.com/office/drawing/2014/main" id="{37BB8DEF-5173-3479-3EBC-CF9222A86BFF}"/>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363774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72775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a:t>
            </a:r>
            <a:r>
              <a:rPr lang="en-US" b="1" dirty="0"/>
              <a:t>0.5</a:t>
            </a:r>
            <a:r>
              <a:rPr lang="en-US" b="1" dirty="0">
                <a:solidFill>
                  <a:srgbClr val="CCCCCC"/>
                </a:solidFill>
                <a:effectLst/>
                <a:latin typeface="Menlo" panose="020B0609030804020204" pitchFamily="49" charset="0"/>
              </a:rPr>
              <a:t>%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0.005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5440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Effects are likely also in those PD1+ subsets… we may indirectly assess these subsets by studying other IRs (like TIGIT) in IMPACD? possibly there may be </a:t>
            </a:r>
            <a:r>
              <a:rPr lang="en-US" dirty="0" err="1">
                <a:solidFill>
                  <a:srgbClr val="FF0000"/>
                </a:solidFill>
              </a:rPr>
              <a:t>CyTOF</a:t>
            </a:r>
            <a:r>
              <a:rPr lang="en-US" dirty="0">
                <a:solidFill>
                  <a:srgbClr val="FF0000"/>
                </a:solidFill>
              </a:rPr>
              <a:t> antibodies that don’t bind in same spot as blockade Ab?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fit improves with interaction term (which ANOVA is testing), that means that the effect of time on ICI on subset frequency is different between </a:t>
            </a:r>
            <a:r>
              <a:rPr lang="en-US" dirty="0" err="1"/>
              <a:t>irAE</a:t>
            </a:r>
            <a:r>
              <a:rPr lang="en-US" dirty="0"/>
              <a:t> groups</a:t>
            </a: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sym typeface="Wingdings" pitchFamily="2" charset="2"/>
              </a:rPr>
              <a:t>Highlight unique strength of our analyses is that we have AID cohort to compare </a:t>
            </a:r>
            <a:r>
              <a:rPr lang="en-US" sz="1200" b="1" dirty="0" err="1">
                <a:solidFill>
                  <a:srgbClr val="FF0000"/>
                </a:solidFill>
                <a:sym typeface="Wingdings" pitchFamily="2" charset="2"/>
              </a:rPr>
              <a:t>irAE</a:t>
            </a:r>
            <a:r>
              <a:rPr lang="en-US" sz="1200" b="1" dirty="0">
                <a:solidFill>
                  <a:srgbClr val="FF0000"/>
                </a:solidFill>
                <a:sym typeface="Wingdings" pitchFamily="2" charset="2"/>
              </a:rPr>
              <a:t> group to!</a:t>
            </a:r>
            <a:endParaRPr lang="en-US" dirty="0"/>
          </a:p>
          <a:p>
            <a:endParaRPr lang="en-US" dirty="0"/>
          </a:p>
          <a:p>
            <a:r>
              <a:rPr lang="en-US" dirty="0"/>
              <a:t>IMPACD: instead of % of parent data, look at each cell and ask if it’s +/- for different markers, also taking into account hierarchical nature of immune cell subsets, </a:t>
            </a:r>
            <a:r>
              <a:rPr lang="en-US" dirty="0" err="1"/>
              <a:t>permutative</a:t>
            </a:r>
            <a:r>
              <a:rPr lang="en-US" dirty="0"/>
              <a:t>/modifier analysis iterating over multiple depths into that tree</a:t>
            </a:r>
          </a:p>
          <a:p>
            <a:endParaRPr lang="en-US" dirty="0"/>
          </a:p>
          <a:p>
            <a:r>
              <a:rPr lang="en-US" dirty="0"/>
              <a:t>Alice W. working on single-param gates to send my way</a:t>
            </a: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93160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A0FD9-3F0F-DD5D-AF6A-9F5236654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471E2-4DF7-12CC-3A5E-89C43D9E3E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2DB21-97D8-61FC-098C-0A4500A29B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a:extLst>
              <a:ext uri="{FF2B5EF4-FFF2-40B4-BE49-F238E27FC236}">
                <a16:creationId xmlns:a16="http://schemas.microsoft.com/office/drawing/2014/main" id="{07340C36-F4B0-56D9-71D1-310FEC765B21}"/>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4253873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2359940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362746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Identifying immune cell subsets associated with immune-related adverse event (</a:t>
            </a:r>
            <a:r>
              <a:rPr lang="en-US" sz="4400" dirty="0" err="1"/>
              <a:t>irAE</a:t>
            </a:r>
            <a:r>
              <a:rPr lang="en-US" sz="4400" dirty="0"/>
              <a:t>) development</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2733" y="561108"/>
            <a:ext cx="5666303" cy="6004792"/>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4" name="TextBox 3">
            <a:extLst>
              <a:ext uri="{FF2B5EF4-FFF2-40B4-BE49-F238E27FC236}">
                <a16:creationId xmlns:a16="http://schemas.microsoft.com/office/drawing/2014/main" id="{D765271E-5C53-9EF9-C112-D9E3A498C956}"/>
              </a:ext>
            </a:extLst>
          </p:cNvPr>
          <p:cNvSpPr txBox="1"/>
          <p:nvPr/>
        </p:nvSpPr>
        <p:spPr>
          <a:xfrm>
            <a:off x="3299551" y="6206959"/>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7689273" y="284081"/>
            <a:ext cx="788999" cy="369332"/>
          </a:xfrm>
          <a:prstGeom prst="rect">
            <a:avLst/>
          </a:prstGeom>
          <a:noFill/>
        </p:spPr>
        <p:txBody>
          <a:bodyPr wrap="none" rtlCol="0">
            <a:spAutoFit/>
          </a:bodyPr>
          <a:lstStyle/>
          <a:p>
            <a:r>
              <a:rPr lang="en-US" dirty="0">
                <a:solidFill>
                  <a:srgbClr val="FF6C66"/>
                </a:solidFill>
              </a:rPr>
              <a:t>n = 19</a:t>
            </a:r>
          </a:p>
        </p:txBody>
      </p:sp>
      <p:sp>
        <p:nvSpPr>
          <p:cNvPr id="8" name="TextBox 7">
            <a:extLst>
              <a:ext uri="{FF2B5EF4-FFF2-40B4-BE49-F238E27FC236}">
                <a16:creationId xmlns:a16="http://schemas.microsoft.com/office/drawing/2014/main" id="{0F4E73EF-C987-D024-DFE5-BCEF09D9E087}"/>
              </a:ext>
            </a:extLst>
          </p:cNvPr>
          <p:cNvSpPr txBox="1"/>
          <p:nvPr/>
        </p:nvSpPr>
        <p:spPr>
          <a:xfrm>
            <a:off x="8752378" y="284081"/>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409854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139D304D-B96C-2E72-9EB6-9D40A4466E01}"/>
              </a:ext>
            </a:extLst>
          </p:cNvPr>
          <p:cNvSpPr txBox="1"/>
          <p:nvPr/>
        </p:nvSpPr>
        <p:spPr>
          <a:xfrm>
            <a:off x="5981495" y="1836382"/>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9E4AD210-995F-1665-BDDF-58C63C8EDFF3}"/>
              </a:ext>
            </a:extLst>
          </p:cNvPr>
          <p:cNvSpPr txBox="1"/>
          <p:nvPr/>
        </p:nvSpPr>
        <p:spPr>
          <a:xfrm>
            <a:off x="6763477" y="5638685"/>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6640EFC4-B658-7AC4-A02C-C4D85D23A186}"/>
              </a:ext>
            </a:extLst>
          </p:cNvPr>
          <p:cNvSpPr txBox="1"/>
          <p:nvPr/>
        </p:nvSpPr>
        <p:spPr>
          <a:xfrm>
            <a:off x="10007065" y="5638685"/>
            <a:ext cx="711926" cy="369332"/>
          </a:xfrm>
          <a:prstGeom prst="rect">
            <a:avLst/>
          </a:prstGeom>
          <a:noFill/>
        </p:spPr>
        <p:txBody>
          <a:bodyPr wrap="none" rtlCol="0">
            <a:spAutoFit/>
          </a:bodyPr>
          <a:lstStyle/>
          <a:p>
            <a:r>
              <a:rPr lang="en-US" dirty="0"/>
              <a:t>Batch</a:t>
            </a:r>
          </a:p>
        </p:txBody>
      </p:sp>
      <p:pic>
        <p:nvPicPr>
          <p:cNvPr id="9" name="Picture 8">
            <a:extLst>
              <a:ext uri="{FF2B5EF4-FFF2-40B4-BE49-F238E27FC236}">
                <a16:creationId xmlns:a16="http://schemas.microsoft.com/office/drawing/2014/main" id="{C23D2618-8F70-E5CB-1E6D-9D2215AD9B0A}"/>
              </a:ext>
            </a:extLst>
          </p:cNvPr>
          <p:cNvPicPr>
            <a:picLocks noChangeAspect="1"/>
          </p:cNvPicPr>
          <p:nvPr/>
        </p:nvPicPr>
        <p:blipFill>
          <a:blip r:embed="rId3"/>
          <a:stretch>
            <a:fillRect/>
          </a:stretch>
        </p:blipFill>
        <p:spPr>
          <a:xfrm>
            <a:off x="8623226" y="2213810"/>
            <a:ext cx="3071390" cy="3477524"/>
          </a:xfrm>
          <a:prstGeom prst="rect">
            <a:avLst/>
          </a:prstGeom>
        </p:spPr>
      </p:pic>
      <p:pic>
        <p:nvPicPr>
          <p:cNvPr id="10" name="Picture 9">
            <a:extLst>
              <a:ext uri="{FF2B5EF4-FFF2-40B4-BE49-F238E27FC236}">
                <a16:creationId xmlns:a16="http://schemas.microsoft.com/office/drawing/2014/main" id="{F77CB148-369B-C146-7FDF-E1B48FF922EB}"/>
              </a:ext>
            </a:extLst>
          </p:cNvPr>
          <p:cNvPicPr>
            <a:picLocks noChangeAspect="1"/>
          </p:cNvPicPr>
          <p:nvPr/>
        </p:nvPicPr>
        <p:blipFill>
          <a:blip r:embed="rId4"/>
          <a:stretch>
            <a:fillRect/>
          </a:stretch>
        </p:blipFill>
        <p:spPr>
          <a:xfrm>
            <a:off x="5483254" y="2213810"/>
            <a:ext cx="3101279" cy="3477524"/>
          </a:xfrm>
          <a:prstGeom prst="rect">
            <a:avLst/>
          </a:prstGeom>
        </p:spPr>
      </p:pic>
      <p:sp>
        <p:nvSpPr>
          <p:cNvPr id="4" name="TextBox 3">
            <a:extLst>
              <a:ext uri="{FF2B5EF4-FFF2-40B4-BE49-F238E27FC236}">
                <a16:creationId xmlns:a16="http://schemas.microsoft.com/office/drawing/2014/main" id="{36556601-53D9-6E27-CEA5-AD4C0684E9D7}"/>
              </a:ext>
            </a:extLst>
          </p:cNvPr>
          <p:cNvSpPr txBox="1"/>
          <p:nvPr/>
        </p:nvSpPr>
        <p:spPr>
          <a:xfrm>
            <a:off x="9125926" y="1835041"/>
            <a:ext cx="2555892" cy="369332"/>
          </a:xfrm>
          <a:prstGeom prst="rect">
            <a:avLst/>
          </a:prstGeom>
          <a:noFill/>
        </p:spPr>
        <p:txBody>
          <a:bodyPr wrap="none" rtlCol="0">
            <a:spAutoFit/>
          </a:bodyPr>
          <a:lstStyle/>
          <a:p>
            <a:r>
              <a:rPr lang="en-US" dirty="0"/>
              <a:t>Post-regressing out batch</a:t>
            </a:r>
          </a:p>
        </p:txBody>
      </p:sp>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4665836"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a:p>
            <a:pPr marL="514350" indent="-514350">
              <a:buFont typeface="+mj-lt"/>
              <a:buAutoNum type="arabicPeriod"/>
            </a:pPr>
            <a:r>
              <a:rPr lang="en-US" dirty="0"/>
              <a:t>Regress out effect of batch: run linear model for each of the 71 remaining subsets, take residuals as batch-adjusted data</a:t>
            </a:r>
          </a:p>
        </p:txBody>
      </p:sp>
    </p:spTree>
    <p:extLst>
      <p:ext uri="{BB962C8B-B14F-4D97-AF65-F5344CB8AC3E}">
        <p14:creationId xmlns:p14="http://schemas.microsoft.com/office/powerpoint/2010/main" val="195339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E1F56-0CB9-3BF8-536C-AF8976EB2245}"/>
              </a:ext>
            </a:extLst>
          </p:cNvPr>
          <p:cNvPicPr>
            <a:picLocks noChangeAspect="1"/>
          </p:cNvPicPr>
          <p:nvPr/>
        </p:nvPicPr>
        <p:blipFill>
          <a:blip r:embed="rId3"/>
          <a:stretch>
            <a:fillRect/>
          </a:stretch>
        </p:blipFill>
        <p:spPr>
          <a:xfrm>
            <a:off x="1079645" y="1814605"/>
            <a:ext cx="9674945" cy="4019433"/>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fontScale="90000"/>
          </a:bodyPr>
          <a:lstStyle/>
          <a:p>
            <a:r>
              <a:rPr lang="en-US" dirty="0"/>
              <a:t>Baseline CD56</a:t>
            </a:r>
            <a:r>
              <a:rPr lang="en-US" baseline="30000" dirty="0"/>
              <a:t>bright</a:t>
            </a:r>
            <a:r>
              <a:rPr lang="en-US" dirty="0"/>
              <a:t> of NK cells frequency higher, PD1</a:t>
            </a:r>
            <a:r>
              <a:rPr lang="en-US" baseline="30000" dirty="0"/>
              <a:t>+</a:t>
            </a:r>
            <a:r>
              <a:rPr lang="en-US" dirty="0"/>
              <a:t> of NK cells frequency lower in those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786119"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583403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10" name="TextBox 9">
            <a:extLst>
              <a:ext uri="{FF2B5EF4-FFF2-40B4-BE49-F238E27FC236}">
                <a16:creationId xmlns:a16="http://schemas.microsoft.com/office/drawing/2014/main" id="{53A99B61-CC9D-C370-9AFC-5A692BE0AB42}"/>
              </a:ext>
            </a:extLst>
          </p:cNvPr>
          <p:cNvSpPr txBox="1"/>
          <p:nvPr/>
        </p:nvSpPr>
        <p:spPr>
          <a:xfrm>
            <a:off x="10600934" y="3709554"/>
            <a:ext cx="788999" cy="646331"/>
          </a:xfrm>
          <a:prstGeom prst="rect">
            <a:avLst/>
          </a:prstGeom>
          <a:noFill/>
        </p:spPr>
        <p:txBody>
          <a:bodyPr wrap="none" rtlCol="0">
            <a:spAutoFit/>
          </a:bodyPr>
          <a:lstStyle/>
          <a:p>
            <a:r>
              <a:rPr lang="en-US" dirty="0">
                <a:solidFill>
                  <a:srgbClr val="F9766D"/>
                </a:solidFill>
              </a:rPr>
              <a:t>n = 3</a:t>
            </a:r>
            <a:endParaRPr lang="en-US" dirty="0"/>
          </a:p>
          <a:p>
            <a:r>
              <a:rPr lang="en-US" dirty="0">
                <a:solidFill>
                  <a:srgbClr val="00BFC4"/>
                </a:solidFill>
              </a:rPr>
              <a:t>n = 40</a:t>
            </a:r>
          </a:p>
        </p:txBody>
      </p:sp>
    </p:spTree>
    <p:extLst>
      <p:ext uri="{BB962C8B-B14F-4D97-AF65-F5344CB8AC3E}">
        <p14:creationId xmlns:p14="http://schemas.microsoft.com/office/powerpoint/2010/main" val="224403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B63CA17-72BB-77C0-C469-F3392D38BA7C}"/>
              </a:ext>
            </a:extLst>
          </p:cNvPr>
          <p:cNvPicPr>
            <a:picLocks noChangeAspect="1"/>
          </p:cNvPicPr>
          <p:nvPr/>
        </p:nvPicPr>
        <p:blipFill>
          <a:blip r:embed="rId3"/>
          <a:stretch>
            <a:fillRect/>
          </a:stretch>
        </p:blipFill>
        <p:spPr>
          <a:xfrm>
            <a:off x="2464441" y="1945605"/>
            <a:ext cx="6537488" cy="4444944"/>
          </a:xfrm>
          <a:prstGeom prst="rect">
            <a:avLst/>
          </a:prstGeom>
        </p:spPr>
      </p:pic>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a:t>
            </a:r>
            <a:r>
              <a:rPr lang="en-US" dirty="0" err="1"/>
              <a:t>T</a:t>
            </a:r>
            <a:r>
              <a:rPr lang="en-US" baseline="-25000" dirty="0" err="1"/>
              <a:t>cells</a:t>
            </a:r>
            <a:r>
              <a:rPr lang="en-US" dirty="0"/>
              <a:t> frequency may be higher in non-</a:t>
            </a:r>
            <a:r>
              <a:rPr lang="en-US" dirty="0" err="1"/>
              <a:t>irAE</a:t>
            </a:r>
            <a:r>
              <a:rPr lang="en-US" dirty="0"/>
              <a:t> group</a:t>
            </a:r>
          </a:p>
        </p:txBody>
      </p:sp>
      <p:sp>
        <p:nvSpPr>
          <p:cNvPr id="8" name="TextBox 7">
            <a:extLst>
              <a:ext uri="{FF2B5EF4-FFF2-40B4-BE49-F238E27FC236}">
                <a16:creationId xmlns:a16="http://schemas.microsoft.com/office/drawing/2014/main" id="{D40EAF81-63FC-77B1-938A-811C888607FD}"/>
              </a:ext>
            </a:extLst>
          </p:cNvPr>
          <p:cNvSpPr txBox="1"/>
          <p:nvPr/>
        </p:nvSpPr>
        <p:spPr>
          <a:xfrm>
            <a:off x="5427342" y="1713180"/>
            <a:ext cx="2294218" cy="369332"/>
          </a:xfrm>
          <a:prstGeom prst="rect">
            <a:avLst/>
          </a:prstGeom>
          <a:noFill/>
        </p:spPr>
        <p:txBody>
          <a:bodyPr wrap="none" rtlCol="0">
            <a:spAutoFit/>
          </a:bodyPr>
          <a:lstStyle/>
          <a:p>
            <a:r>
              <a:rPr lang="en-US" dirty="0"/>
              <a:t>up in non-</a:t>
            </a:r>
            <a:r>
              <a:rPr lang="en-US" dirty="0" err="1"/>
              <a:t>irAE</a:t>
            </a:r>
            <a:r>
              <a:rPr lang="en-US" dirty="0"/>
              <a:t> (n = 24)</a:t>
            </a:r>
          </a:p>
        </p:txBody>
      </p:sp>
      <p:sp>
        <p:nvSpPr>
          <p:cNvPr id="9" name="TextBox 8">
            <a:extLst>
              <a:ext uri="{FF2B5EF4-FFF2-40B4-BE49-F238E27FC236}">
                <a16:creationId xmlns:a16="http://schemas.microsoft.com/office/drawing/2014/main" id="{03788BBD-3E25-C216-D666-C389B317E41C}"/>
              </a:ext>
            </a:extLst>
          </p:cNvPr>
          <p:cNvSpPr txBox="1"/>
          <p:nvPr/>
        </p:nvSpPr>
        <p:spPr>
          <a:xfrm>
            <a:off x="3598630" y="1713180"/>
            <a:ext cx="1858201" cy="369332"/>
          </a:xfrm>
          <a:prstGeom prst="rect">
            <a:avLst/>
          </a:prstGeom>
          <a:noFill/>
        </p:spPr>
        <p:txBody>
          <a:bodyPr wrap="none" rtlCol="0">
            <a:spAutoFit/>
          </a:bodyPr>
          <a:lstStyle/>
          <a:p>
            <a:r>
              <a:rPr lang="en-US" dirty="0"/>
              <a:t>up in </a:t>
            </a:r>
            <a:r>
              <a:rPr lang="en-US" dirty="0" err="1"/>
              <a:t>irAE</a:t>
            </a:r>
            <a:r>
              <a:rPr lang="en-US" dirty="0"/>
              <a:t> (n = 19)</a:t>
            </a:r>
          </a:p>
        </p:txBody>
      </p:sp>
    </p:spTree>
    <p:extLst>
      <p:ext uri="{BB962C8B-B14F-4D97-AF65-F5344CB8AC3E}">
        <p14:creationId xmlns:p14="http://schemas.microsoft.com/office/powerpoint/2010/main" val="123335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F06-80E5-B6CE-F2B2-C2E814A9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FBFF5-5E25-4C61-F93E-2E8613FBF8AC}"/>
              </a:ext>
            </a:extLst>
          </p:cNvPr>
          <p:cNvSpPr>
            <a:spLocks noGrp="1"/>
          </p:cNvSpPr>
          <p:nvPr>
            <p:ph type="title"/>
          </p:nvPr>
        </p:nvSpPr>
        <p:spPr>
          <a:xfrm>
            <a:off x="838200" y="593725"/>
            <a:ext cx="10394481" cy="1325563"/>
          </a:xfrm>
        </p:spPr>
        <p:txBody>
          <a:bodyPr>
            <a:normAutofit/>
          </a:bodyPr>
          <a:lstStyle/>
          <a:p>
            <a:r>
              <a:rPr lang="en-US" dirty="0"/>
              <a:t>Method for choosing important subsets for module analyses</a:t>
            </a:r>
          </a:p>
        </p:txBody>
      </p:sp>
      <p:sp>
        <p:nvSpPr>
          <p:cNvPr id="10" name="Content Placeholder 2">
            <a:extLst>
              <a:ext uri="{FF2B5EF4-FFF2-40B4-BE49-F238E27FC236}">
                <a16:creationId xmlns:a16="http://schemas.microsoft.com/office/drawing/2014/main" id="{AC0BFDD9-400B-1369-4112-E17630C92C09}"/>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p:txBody>
      </p:sp>
    </p:spTree>
    <p:extLst>
      <p:ext uri="{BB962C8B-B14F-4D97-AF65-F5344CB8AC3E}">
        <p14:creationId xmlns:p14="http://schemas.microsoft.com/office/powerpoint/2010/main" val="302384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A5E050-92DA-0B36-A761-C928543B3587}"/>
              </a:ext>
            </a:extLst>
          </p:cNvPr>
          <p:cNvPicPr>
            <a:picLocks noChangeAspect="1"/>
          </p:cNvPicPr>
          <p:nvPr/>
        </p:nvPicPr>
        <p:blipFill>
          <a:blip r:embed="rId3"/>
          <a:stretch>
            <a:fillRect/>
          </a:stretch>
        </p:blipFill>
        <p:spPr>
          <a:xfrm>
            <a:off x="643630" y="1811961"/>
            <a:ext cx="4301922" cy="4854230"/>
          </a:xfrm>
          <a:prstGeom prst="rect">
            <a:avLst/>
          </a:prstGeom>
        </p:spPr>
      </p:pic>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667777" y="5345359"/>
            <a:ext cx="1514090" cy="1200329"/>
          </a:xfrm>
          <a:prstGeom prst="rect">
            <a:avLst/>
          </a:prstGeom>
          <a:noFill/>
        </p:spPr>
        <p:txBody>
          <a:bodyPr wrap="square" rtlCol="0">
            <a:spAutoFit/>
          </a:bodyPr>
          <a:lstStyle/>
          <a:p>
            <a:r>
              <a:rPr lang="en-US" dirty="0"/>
              <a:t>PC1 *, PC3 **</a:t>
            </a:r>
          </a:p>
          <a:p>
            <a:endParaRPr lang="en-US" dirty="0"/>
          </a:p>
          <a:p>
            <a:r>
              <a:rPr lang="en-US" dirty="0"/>
              <a:t>**: p &lt; 0.01, *: p &lt; 0.05</a:t>
            </a:r>
          </a:p>
        </p:txBody>
      </p:sp>
      <p:sp>
        <p:nvSpPr>
          <p:cNvPr id="6" name="TextBox 5">
            <a:extLst>
              <a:ext uri="{FF2B5EF4-FFF2-40B4-BE49-F238E27FC236}">
                <a16:creationId xmlns:a16="http://schemas.microsoft.com/office/drawing/2014/main" id="{2671A4D3-F063-8BC4-A7C8-836303ACEFC6}"/>
              </a:ext>
            </a:extLst>
          </p:cNvPr>
          <p:cNvSpPr txBox="1"/>
          <p:nvPr/>
        </p:nvSpPr>
        <p:spPr>
          <a:xfrm>
            <a:off x="7138258" y="5115901"/>
            <a:ext cx="1672894" cy="369332"/>
          </a:xfrm>
          <a:prstGeom prst="rect">
            <a:avLst/>
          </a:prstGeom>
          <a:noFill/>
        </p:spPr>
        <p:txBody>
          <a:bodyPr wrap="none" rtlCol="0">
            <a:spAutoFit/>
          </a:bodyPr>
          <a:lstStyle/>
          <a:p>
            <a:r>
              <a:rPr lang="en-US" dirty="0"/>
              <a:t>PCs 1/3 weights</a:t>
            </a:r>
          </a:p>
        </p:txBody>
      </p:sp>
      <p:pic>
        <p:nvPicPr>
          <p:cNvPr id="12" name="Picture 11">
            <a:extLst>
              <a:ext uri="{FF2B5EF4-FFF2-40B4-BE49-F238E27FC236}">
                <a16:creationId xmlns:a16="http://schemas.microsoft.com/office/drawing/2014/main" id="{62CC57DE-7513-23D7-915E-222E407EFAD1}"/>
              </a:ext>
            </a:extLst>
          </p:cNvPr>
          <p:cNvPicPr>
            <a:picLocks noChangeAspect="1"/>
          </p:cNvPicPr>
          <p:nvPr/>
        </p:nvPicPr>
        <p:blipFill>
          <a:blip r:embed="rId4"/>
          <a:stretch>
            <a:fillRect/>
          </a:stretch>
        </p:blipFill>
        <p:spPr>
          <a:xfrm>
            <a:off x="5268605" y="2620880"/>
            <a:ext cx="5807990" cy="2495079"/>
          </a:xfrm>
          <a:prstGeom prst="rect">
            <a:avLst/>
          </a:prstGeom>
        </p:spPr>
      </p:pic>
      <p:sp>
        <p:nvSpPr>
          <p:cNvPr id="3" name="TextBox 2">
            <a:extLst>
              <a:ext uri="{FF2B5EF4-FFF2-40B4-BE49-F238E27FC236}">
                <a16:creationId xmlns:a16="http://schemas.microsoft.com/office/drawing/2014/main" id="{1493312E-BC78-B644-F3D4-5F18A19A3F21}"/>
              </a:ext>
            </a:extLst>
          </p:cNvPr>
          <p:cNvSpPr txBox="1"/>
          <p:nvPr/>
        </p:nvSpPr>
        <p:spPr>
          <a:xfrm>
            <a:off x="3895252" y="5834520"/>
            <a:ext cx="788999" cy="369332"/>
          </a:xfrm>
          <a:prstGeom prst="rect">
            <a:avLst/>
          </a:prstGeom>
          <a:noFill/>
        </p:spPr>
        <p:txBody>
          <a:bodyPr wrap="none" rtlCol="0">
            <a:spAutoFit/>
          </a:bodyPr>
          <a:lstStyle/>
          <a:p>
            <a:r>
              <a:rPr lang="en-US" dirty="0">
                <a:solidFill>
                  <a:srgbClr val="FF6C66"/>
                </a:solidFill>
              </a:rPr>
              <a:t>n = 19</a:t>
            </a:r>
          </a:p>
        </p:txBody>
      </p:sp>
      <p:sp>
        <p:nvSpPr>
          <p:cNvPr id="5" name="TextBox 4">
            <a:extLst>
              <a:ext uri="{FF2B5EF4-FFF2-40B4-BE49-F238E27FC236}">
                <a16:creationId xmlns:a16="http://schemas.microsoft.com/office/drawing/2014/main" id="{40C6C652-EDDD-0FEB-D3F3-4D2C1D3D5518}"/>
              </a:ext>
            </a:extLst>
          </p:cNvPr>
          <p:cNvSpPr txBox="1"/>
          <p:nvPr/>
        </p:nvSpPr>
        <p:spPr>
          <a:xfrm>
            <a:off x="3895252" y="6262669"/>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3616947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3"/>
          <a:stretch>
            <a:fillRect/>
          </a:stretch>
        </p:blipFill>
        <p:spPr>
          <a:xfrm>
            <a:off x="1644852" y="1938263"/>
            <a:ext cx="3840301" cy="4326012"/>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757185" y="5449318"/>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pic>
        <p:nvPicPr>
          <p:cNvPr id="3" name="Picture 2">
            <a:extLst>
              <a:ext uri="{FF2B5EF4-FFF2-40B4-BE49-F238E27FC236}">
                <a16:creationId xmlns:a16="http://schemas.microsoft.com/office/drawing/2014/main" id="{5B0C14F6-DD26-E87B-B918-64A96FC673C8}"/>
              </a:ext>
            </a:extLst>
          </p:cNvPr>
          <p:cNvPicPr>
            <a:picLocks noChangeAspect="1"/>
          </p:cNvPicPr>
          <p:nvPr/>
        </p:nvPicPr>
        <p:blipFill>
          <a:blip r:embed="rId4"/>
          <a:stretch>
            <a:fillRect/>
          </a:stretch>
        </p:blipFill>
        <p:spPr>
          <a:xfrm>
            <a:off x="8199448" y="1474428"/>
            <a:ext cx="2451234" cy="4911335"/>
          </a:xfrm>
          <a:prstGeom prst="rect">
            <a:avLst/>
          </a:prstGeom>
        </p:spPr>
      </p:pic>
      <p:sp>
        <p:nvSpPr>
          <p:cNvPr id="6" name="TextBox 5">
            <a:extLst>
              <a:ext uri="{FF2B5EF4-FFF2-40B4-BE49-F238E27FC236}">
                <a16:creationId xmlns:a16="http://schemas.microsoft.com/office/drawing/2014/main" id="{C8BB5EEB-244D-F754-9858-42D03B67A4E1}"/>
              </a:ext>
            </a:extLst>
          </p:cNvPr>
          <p:cNvSpPr txBox="1"/>
          <p:nvPr/>
        </p:nvSpPr>
        <p:spPr>
          <a:xfrm>
            <a:off x="4445971" y="5466794"/>
            <a:ext cx="788999" cy="369332"/>
          </a:xfrm>
          <a:prstGeom prst="rect">
            <a:avLst/>
          </a:prstGeom>
          <a:noFill/>
        </p:spPr>
        <p:txBody>
          <a:bodyPr wrap="none" rtlCol="0">
            <a:spAutoFit/>
          </a:bodyPr>
          <a:lstStyle/>
          <a:p>
            <a:r>
              <a:rPr lang="en-US" dirty="0">
                <a:solidFill>
                  <a:srgbClr val="FF6C66"/>
                </a:solidFill>
              </a:rPr>
              <a:t>n = 19</a:t>
            </a:r>
          </a:p>
        </p:txBody>
      </p:sp>
      <p:sp>
        <p:nvSpPr>
          <p:cNvPr id="7" name="TextBox 6">
            <a:extLst>
              <a:ext uri="{FF2B5EF4-FFF2-40B4-BE49-F238E27FC236}">
                <a16:creationId xmlns:a16="http://schemas.microsoft.com/office/drawing/2014/main" id="{BB20DED6-30E1-2732-46E7-E4C1AC3CB451}"/>
              </a:ext>
            </a:extLst>
          </p:cNvPr>
          <p:cNvSpPr txBox="1"/>
          <p:nvPr/>
        </p:nvSpPr>
        <p:spPr>
          <a:xfrm>
            <a:off x="4445971" y="5894943"/>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369049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58E293D-8ECC-F077-3B83-1427C7B83017}"/>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Tree>
    <p:extLst>
      <p:ext uri="{BB962C8B-B14F-4D97-AF65-F5344CB8AC3E}">
        <p14:creationId xmlns:p14="http://schemas.microsoft.com/office/powerpoint/2010/main" val="1420569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Tree>
    <p:extLst>
      <p:ext uri="{BB962C8B-B14F-4D97-AF65-F5344CB8AC3E}">
        <p14:creationId xmlns:p14="http://schemas.microsoft.com/office/powerpoint/2010/main" val="2445467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031852" y="5768054"/>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grpSp>
        <p:nvGrpSpPr>
          <p:cNvPr id="14" name="Group 13">
            <a:extLst>
              <a:ext uri="{FF2B5EF4-FFF2-40B4-BE49-F238E27FC236}">
                <a16:creationId xmlns:a16="http://schemas.microsoft.com/office/drawing/2014/main" id="{A597A259-033C-FA9D-1CBA-7F3EEA48611B}"/>
              </a:ext>
            </a:extLst>
          </p:cNvPr>
          <p:cNvGrpSpPr/>
          <p:nvPr/>
        </p:nvGrpSpPr>
        <p:grpSpPr>
          <a:xfrm>
            <a:off x="477979" y="2295036"/>
            <a:ext cx="10661183" cy="2790602"/>
            <a:chOff x="477979" y="2295036"/>
            <a:chExt cx="10661183" cy="2790602"/>
          </a:xfrm>
        </p:grpSpPr>
        <p:pic>
          <p:nvPicPr>
            <p:cNvPr id="9" name="Picture 8">
              <a:extLst>
                <a:ext uri="{FF2B5EF4-FFF2-40B4-BE49-F238E27FC236}">
                  <a16:creationId xmlns:a16="http://schemas.microsoft.com/office/drawing/2014/main" id="{512ACC5B-2694-EB74-1DEE-B0E0E070E700}"/>
                </a:ext>
              </a:extLst>
            </p:cNvPr>
            <p:cNvPicPr>
              <a:picLocks noChangeAspect="1"/>
            </p:cNvPicPr>
            <p:nvPr/>
          </p:nvPicPr>
          <p:blipFill>
            <a:blip r:embed="rId3"/>
            <a:stretch>
              <a:fillRect/>
            </a:stretch>
          </p:blipFill>
          <p:spPr>
            <a:xfrm>
              <a:off x="477979" y="2295036"/>
              <a:ext cx="10661183" cy="2790602"/>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2199033" y="289450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4018591" y="289450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703411" y="289450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502187" y="289450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220986" y="289450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09184" y="5461386"/>
            <a:ext cx="4983417" cy="1200329"/>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
        <p:nvSpPr>
          <p:cNvPr id="15" name="TextBox 14">
            <a:extLst>
              <a:ext uri="{FF2B5EF4-FFF2-40B4-BE49-F238E27FC236}">
                <a16:creationId xmlns:a16="http://schemas.microsoft.com/office/drawing/2014/main" id="{D8DE5A11-B1EA-68A2-1139-C1B0A002B5DA}"/>
              </a:ext>
            </a:extLst>
          </p:cNvPr>
          <p:cNvSpPr txBox="1"/>
          <p:nvPr/>
        </p:nvSpPr>
        <p:spPr>
          <a:xfrm>
            <a:off x="1975287" y="4845881"/>
            <a:ext cx="788999" cy="369332"/>
          </a:xfrm>
          <a:prstGeom prst="rect">
            <a:avLst/>
          </a:prstGeom>
          <a:noFill/>
        </p:spPr>
        <p:txBody>
          <a:bodyPr wrap="none" rtlCol="0">
            <a:spAutoFit/>
          </a:bodyPr>
          <a:lstStyle/>
          <a:p>
            <a:r>
              <a:rPr lang="en-US" dirty="0">
                <a:solidFill>
                  <a:srgbClr val="FF6C66"/>
                </a:solidFill>
              </a:rPr>
              <a:t>n = 19</a:t>
            </a:r>
          </a:p>
        </p:txBody>
      </p:sp>
      <p:sp>
        <p:nvSpPr>
          <p:cNvPr id="16" name="TextBox 15">
            <a:extLst>
              <a:ext uri="{FF2B5EF4-FFF2-40B4-BE49-F238E27FC236}">
                <a16:creationId xmlns:a16="http://schemas.microsoft.com/office/drawing/2014/main" id="{C194F41D-B1FB-1F3C-EDBD-25C67E8F85C3}"/>
              </a:ext>
            </a:extLst>
          </p:cNvPr>
          <p:cNvSpPr txBox="1"/>
          <p:nvPr/>
        </p:nvSpPr>
        <p:spPr>
          <a:xfrm>
            <a:off x="1975287" y="5107774"/>
            <a:ext cx="761747" cy="369332"/>
          </a:xfrm>
          <a:prstGeom prst="rect">
            <a:avLst/>
          </a:prstGeom>
          <a:noFill/>
        </p:spPr>
        <p:txBody>
          <a:bodyPr wrap="none" rtlCol="0">
            <a:spAutoFit/>
          </a:bodyPr>
          <a:lstStyle/>
          <a:p>
            <a:r>
              <a:rPr lang="en-US" dirty="0">
                <a:solidFill>
                  <a:srgbClr val="00C1C5"/>
                </a:solidFill>
              </a:rPr>
              <a:t>n = 24</a:t>
            </a:r>
          </a:p>
        </p:txBody>
      </p:sp>
      <p:sp>
        <p:nvSpPr>
          <p:cNvPr id="17" name="TextBox 16">
            <a:extLst>
              <a:ext uri="{FF2B5EF4-FFF2-40B4-BE49-F238E27FC236}">
                <a16:creationId xmlns:a16="http://schemas.microsoft.com/office/drawing/2014/main" id="{1867495C-E3D9-6981-DDCE-69BCCF511FBE}"/>
              </a:ext>
            </a:extLst>
          </p:cNvPr>
          <p:cNvSpPr txBox="1"/>
          <p:nvPr/>
        </p:nvSpPr>
        <p:spPr>
          <a:xfrm>
            <a:off x="3696828" y="4845881"/>
            <a:ext cx="644728" cy="369332"/>
          </a:xfrm>
          <a:prstGeom prst="rect">
            <a:avLst/>
          </a:prstGeom>
          <a:noFill/>
        </p:spPr>
        <p:txBody>
          <a:bodyPr wrap="none" rtlCol="0">
            <a:spAutoFit/>
          </a:bodyPr>
          <a:lstStyle/>
          <a:p>
            <a:r>
              <a:rPr lang="en-US" dirty="0">
                <a:solidFill>
                  <a:srgbClr val="FF6C66"/>
                </a:solidFill>
              </a:rPr>
              <a:t>n = 9</a:t>
            </a:r>
          </a:p>
        </p:txBody>
      </p:sp>
      <p:sp>
        <p:nvSpPr>
          <p:cNvPr id="18" name="TextBox 17">
            <a:extLst>
              <a:ext uri="{FF2B5EF4-FFF2-40B4-BE49-F238E27FC236}">
                <a16:creationId xmlns:a16="http://schemas.microsoft.com/office/drawing/2014/main" id="{466539A4-EBFB-5848-A36B-D053D368FB5C}"/>
              </a:ext>
            </a:extLst>
          </p:cNvPr>
          <p:cNvSpPr txBox="1"/>
          <p:nvPr/>
        </p:nvSpPr>
        <p:spPr>
          <a:xfrm>
            <a:off x="3696828" y="5107774"/>
            <a:ext cx="761747" cy="369332"/>
          </a:xfrm>
          <a:prstGeom prst="rect">
            <a:avLst/>
          </a:prstGeom>
          <a:noFill/>
        </p:spPr>
        <p:txBody>
          <a:bodyPr wrap="none" rtlCol="0">
            <a:spAutoFit/>
          </a:bodyPr>
          <a:lstStyle/>
          <a:p>
            <a:r>
              <a:rPr lang="en-US" dirty="0">
                <a:solidFill>
                  <a:srgbClr val="00C1C5"/>
                </a:solidFill>
              </a:rPr>
              <a:t>n = 34</a:t>
            </a:r>
          </a:p>
        </p:txBody>
      </p:sp>
      <p:sp>
        <p:nvSpPr>
          <p:cNvPr id="19" name="TextBox 18">
            <a:extLst>
              <a:ext uri="{FF2B5EF4-FFF2-40B4-BE49-F238E27FC236}">
                <a16:creationId xmlns:a16="http://schemas.microsoft.com/office/drawing/2014/main" id="{B1FBE4B5-0971-08F8-DE40-F3D365776CF1}"/>
              </a:ext>
            </a:extLst>
          </p:cNvPr>
          <p:cNvSpPr txBox="1"/>
          <p:nvPr/>
        </p:nvSpPr>
        <p:spPr>
          <a:xfrm>
            <a:off x="5446496" y="5107774"/>
            <a:ext cx="644728" cy="369332"/>
          </a:xfrm>
          <a:prstGeom prst="rect">
            <a:avLst/>
          </a:prstGeom>
          <a:noFill/>
        </p:spPr>
        <p:txBody>
          <a:bodyPr wrap="none" rtlCol="0">
            <a:spAutoFit/>
          </a:bodyPr>
          <a:lstStyle/>
          <a:p>
            <a:r>
              <a:rPr lang="en-US" dirty="0">
                <a:solidFill>
                  <a:srgbClr val="FF6C66"/>
                </a:solidFill>
              </a:rPr>
              <a:t>n = 3</a:t>
            </a:r>
          </a:p>
        </p:txBody>
      </p:sp>
      <p:sp>
        <p:nvSpPr>
          <p:cNvPr id="20" name="TextBox 19">
            <a:extLst>
              <a:ext uri="{FF2B5EF4-FFF2-40B4-BE49-F238E27FC236}">
                <a16:creationId xmlns:a16="http://schemas.microsoft.com/office/drawing/2014/main" id="{5FDFA140-1230-67B7-8B06-0253A5AA54D6}"/>
              </a:ext>
            </a:extLst>
          </p:cNvPr>
          <p:cNvSpPr txBox="1"/>
          <p:nvPr/>
        </p:nvSpPr>
        <p:spPr>
          <a:xfrm>
            <a:off x="5446496" y="5369667"/>
            <a:ext cx="761747" cy="369332"/>
          </a:xfrm>
          <a:prstGeom prst="rect">
            <a:avLst/>
          </a:prstGeom>
          <a:noFill/>
        </p:spPr>
        <p:txBody>
          <a:bodyPr wrap="none" rtlCol="0">
            <a:spAutoFit/>
          </a:bodyPr>
          <a:lstStyle/>
          <a:p>
            <a:r>
              <a:rPr lang="en-US" dirty="0">
                <a:solidFill>
                  <a:srgbClr val="00C1C5"/>
                </a:solidFill>
              </a:rPr>
              <a:t>n = 40</a:t>
            </a:r>
          </a:p>
        </p:txBody>
      </p:sp>
      <p:sp>
        <p:nvSpPr>
          <p:cNvPr id="21" name="TextBox 20">
            <a:extLst>
              <a:ext uri="{FF2B5EF4-FFF2-40B4-BE49-F238E27FC236}">
                <a16:creationId xmlns:a16="http://schemas.microsoft.com/office/drawing/2014/main" id="{36BACA27-F376-5882-D420-94CD18312A9B}"/>
              </a:ext>
            </a:extLst>
          </p:cNvPr>
          <p:cNvSpPr txBox="1"/>
          <p:nvPr/>
        </p:nvSpPr>
        <p:spPr>
          <a:xfrm>
            <a:off x="7254663" y="4845881"/>
            <a:ext cx="644728" cy="369332"/>
          </a:xfrm>
          <a:prstGeom prst="rect">
            <a:avLst/>
          </a:prstGeom>
          <a:noFill/>
        </p:spPr>
        <p:txBody>
          <a:bodyPr wrap="none" rtlCol="0">
            <a:spAutoFit/>
          </a:bodyPr>
          <a:lstStyle/>
          <a:p>
            <a:r>
              <a:rPr lang="en-US" dirty="0">
                <a:solidFill>
                  <a:srgbClr val="FF6C66"/>
                </a:solidFill>
              </a:rPr>
              <a:t>n = 3</a:t>
            </a:r>
          </a:p>
        </p:txBody>
      </p:sp>
      <p:sp>
        <p:nvSpPr>
          <p:cNvPr id="22" name="TextBox 21">
            <a:extLst>
              <a:ext uri="{FF2B5EF4-FFF2-40B4-BE49-F238E27FC236}">
                <a16:creationId xmlns:a16="http://schemas.microsoft.com/office/drawing/2014/main" id="{D5C6EA13-FCD5-A741-E235-801BF914FB0E}"/>
              </a:ext>
            </a:extLst>
          </p:cNvPr>
          <p:cNvSpPr txBox="1"/>
          <p:nvPr/>
        </p:nvSpPr>
        <p:spPr>
          <a:xfrm>
            <a:off x="7254663" y="5107774"/>
            <a:ext cx="761747" cy="369332"/>
          </a:xfrm>
          <a:prstGeom prst="rect">
            <a:avLst/>
          </a:prstGeom>
          <a:noFill/>
        </p:spPr>
        <p:txBody>
          <a:bodyPr wrap="none" rtlCol="0">
            <a:spAutoFit/>
          </a:bodyPr>
          <a:lstStyle/>
          <a:p>
            <a:r>
              <a:rPr lang="en-US" dirty="0">
                <a:solidFill>
                  <a:srgbClr val="00C1C5"/>
                </a:solidFill>
              </a:rPr>
              <a:t>n = 40</a:t>
            </a:r>
          </a:p>
        </p:txBody>
      </p:sp>
      <p:sp>
        <p:nvSpPr>
          <p:cNvPr id="23" name="TextBox 22">
            <a:extLst>
              <a:ext uri="{FF2B5EF4-FFF2-40B4-BE49-F238E27FC236}">
                <a16:creationId xmlns:a16="http://schemas.microsoft.com/office/drawing/2014/main" id="{19F8CC46-4552-5A81-3B0E-AA75EB1777D7}"/>
              </a:ext>
            </a:extLst>
          </p:cNvPr>
          <p:cNvSpPr txBox="1"/>
          <p:nvPr/>
        </p:nvSpPr>
        <p:spPr>
          <a:xfrm>
            <a:off x="8977079" y="4846128"/>
            <a:ext cx="644728" cy="369332"/>
          </a:xfrm>
          <a:prstGeom prst="rect">
            <a:avLst/>
          </a:prstGeom>
          <a:noFill/>
        </p:spPr>
        <p:txBody>
          <a:bodyPr wrap="none" rtlCol="0">
            <a:spAutoFit/>
          </a:bodyPr>
          <a:lstStyle/>
          <a:p>
            <a:r>
              <a:rPr lang="en-US" dirty="0">
                <a:solidFill>
                  <a:srgbClr val="FF6C66"/>
                </a:solidFill>
              </a:rPr>
              <a:t>n = 7</a:t>
            </a:r>
          </a:p>
        </p:txBody>
      </p:sp>
      <p:sp>
        <p:nvSpPr>
          <p:cNvPr id="24" name="TextBox 23">
            <a:extLst>
              <a:ext uri="{FF2B5EF4-FFF2-40B4-BE49-F238E27FC236}">
                <a16:creationId xmlns:a16="http://schemas.microsoft.com/office/drawing/2014/main" id="{B5474098-913F-ECAB-E558-6B8A8DB1F5E7}"/>
              </a:ext>
            </a:extLst>
          </p:cNvPr>
          <p:cNvSpPr txBox="1"/>
          <p:nvPr/>
        </p:nvSpPr>
        <p:spPr>
          <a:xfrm>
            <a:off x="8977079" y="5108021"/>
            <a:ext cx="761747" cy="369332"/>
          </a:xfrm>
          <a:prstGeom prst="rect">
            <a:avLst/>
          </a:prstGeom>
          <a:noFill/>
        </p:spPr>
        <p:txBody>
          <a:bodyPr wrap="none" rtlCol="0">
            <a:spAutoFit/>
          </a:bodyPr>
          <a:lstStyle/>
          <a:p>
            <a:r>
              <a:rPr lang="en-US" dirty="0">
                <a:solidFill>
                  <a:srgbClr val="00C1C5"/>
                </a:solidFill>
              </a:rPr>
              <a:t>n = 36</a:t>
            </a:r>
          </a:p>
        </p:txBody>
      </p:sp>
    </p:spTree>
    <p:extLst>
      <p:ext uri="{BB962C8B-B14F-4D97-AF65-F5344CB8AC3E}">
        <p14:creationId xmlns:p14="http://schemas.microsoft.com/office/powerpoint/2010/main" val="315066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065507"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568893"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72973" y="1855839"/>
            <a:ext cx="3441635" cy="4696278"/>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17572" y="6178891"/>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Tree>
    <p:extLst>
      <p:ext uri="{BB962C8B-B14F-4D97-AF65-F5344CB8AC3E}">
        <p14:creationId xmlns:p14="http://schemas.microsoft.com/office/powerpoint/2010/main" val="39897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like those of autoimmune patients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Tree>
    <p:extLst>
      <p:ext uri="{BB962C8B-B14F-4D97-AF65-F5344CB8AC3E}">
        <p14:creationId xmlns:p14="http://schemas.microsoft.com/office/powerpoint/2010/main" val="120995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a:t>In some studies, </a:t>
            </a:r>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6BD4-AC7E-476B-1415-4E932CFFD2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25E2B6F-F428-C121-746F-18E77151C6D0}"/>
              </a:ext>
            </a:extLst>
          </p:cNvPr>
          <p:cNvSpPr>
            <a:spLocks noGrp="1"/>
          </p:cNvSpPr>
          <p:nvPr>
            <p:ph type="title"/>
          </p:nvPr>
        </p:nvSpPr>
        <p:spPr>
          <a:xfrm>
            <a:off x="838201" y="593725"/>
            <a:ext cx="10481108" cy="1620085"/>
          </a:xfrm>
        </p:spPr>
        <p:txBody>
          <a:bodyPr>
            <a:normAutofit/>
          </a:bodyPr>
          <a:lstStyle/>
          <a:p>
            <a:r>
              <a:rPr lang="en-US" dirty="0"/>
              <a:t>Data pre/post transform</a:t>
            </a:r>
          </a:p>
        </p:txBody>
      </p:sp>
      <p:pic>
        <p:nvPicPr>
          <p:cNvPr id="3" name="Picture 2">
            <a:extLst>
              <a:ext uri="{FF2B5EF4-FFF2-40B4-BE49-F238E27FC236}">
                <a16:creationId xmlns:a16="http://schemas.microsoft.com/office/drawing/2014/main" id="{E3E082E5-D466-2FA6-2376-B7EEA68C96CB}"/>
              </a:ext>
            </a:extLst>
          </p:cNvPr>
          <p:cNvPicPr>
            <a:picLocks noChangeAspect="1"/>
          </p:cNvPicPr>
          <p:nvPr/>
        </p:nvPicPr>
        <p:blipFill>
          <a:blip r:embed="rId3"/>
          <a:stretch>
            <a:fillRect/>
          </a:stretch>
        </p:blipFill>
        <p:spPr>
          <a:xfrm>
            <a:off x="5459506" y="77096"/>
            <a:ext cx="5468470" cy="6780904"/>
          </a:xfrm>
          <a:prstGeom prst="rect">
            <a:avLst/>
          </a:prstGeom>
        </p:spPr>
      </p:pic>
    </p:spTree>
    <p:extLst>
      <p:ext uri="{BB962C8B-B14F-4D97-AF65-F5344CB8AC3E}">
        <p14:creationId xmlns:p14="http://schemas.microsoft.com/office/powerpoint/2010/main" val="2311533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2279354" y="1825771"/>
            <a:ext cx="6324319" cy="4048458"/>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a:t>
            </a:r>
            <a:r>
              <a:rPr lang="en-US" dirty="0" err="1"/>
              <a:t>T</a:t>
            </a:r>
            <a:r>
              <a:rPr lang="en-US" baseline="-25000" dirty="0" err="1"/>
              <a:t>cells</a:t>
            </a:r>
            <a:r>
              <a:rPr lang="en-US" dirty="0"/>
              <a:t>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88316" y="5936507"/>
            <a:ext cx="1106393" cy="369332"/>
          </a:xfrm>
          <a:prstGeom prst="rect">
            <a:avLst/>
          </a:prstGeom>
          <a:noFill/>
        </p:spPr>
        <p:txBody>
          <a:bodyPr wrap="none" rtlCol="0">
            <a:spAutoFit/>
          </a:bodyPr>
          <a:lstStyle/>
          <a:p>
            <a:r>
              <a:rPr lang="en-US" dirty="0" err="1"/>
              <a:t>padj</a:t>
            </a:r>
            <a:r>
              <a:rPr lang="en-US" dirty="0"/>
              <a:t> = 0.1</a:t>
            </a:r>
          </a:p>
        </p:txBody>
      </p:sp>
    </p:spTree>
    <p:extLst>
      <p:ext uri="{BB962C8B-B14F-4D97-AF65-F5344CB8AC3E}">
        <p14:creationId xmlns:p14="http://schemas.microsoft.com/office/powerpoint/2010/main" val="788749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024151"/>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024317"/>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24802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254325" y="1672627"/>
            <a:ext cx="6899835" cy="423287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250912" y="617370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096000" y="416560"/>
            <a:ext cx="4973429" cy="602488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838200" y="2667124"/>
            <a:ext cx="5147530" cy="3653737"/>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28978</TotalTime>
  <Words>3369</Words>
  <Application>Microsoft Macintosh PowerPoint</Application>
  <PresentationFormat>Widescreen</PresentationFormat>
  <Paragraphs>372</Paragraphs>
  <Slides>34</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-apple-system</vt:lpstr>
      <vt:lpstr>-webkit-standard</vt:lpstr>
      <vt:lpstr>Arial</vt:lpstr>
      <vt:lpstr>Calibri</vt:lpstr>
      <vt:lpstr>Calibri Light</vt:lpstr>
      <vt:lpstr>Cambria</vt:lpstr>
      <vt:lpstr>Menlo</vt:lpstr>
      <vt:lpstr>Merriweather</vt:lpstr>
      <vt:lpstr>Roboto</vt:lpstr>
      <vt:lpstr>Söhne</vt:lpstr>
      <vt:lpstr>Wingdings</vt:lpstr>
      <vt:lpstr>Office Theme</vt:lpstr>
      <vt:lpstr>Identifying immune cell subsets associated with immune-related adverse event (irAE) development</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Relationship between irAE development and response to ICI (OR) is still unclear</vt:lpstr>
      <vt:lpstr>Baseline abundances of different T cell subsets have been associated with irAE development</vt:lpstr>
      <vt:lpstr>Main goals</vt:lpstr>
      <vt:lpstr>ICI cohort</vt:lpstr>
      <vt:lpstr>Patient draw schedule</vt:lpstr>
      <vt:lpstr>Analyzing peripheral immune cell populations with mass cytometry</vt:lpstr>
      <vt:lpstr>Gating 80 specific immune cell subsets</vt:lpstr>
      <vt:lpstr>Main goals</vt:lpstr>
      <vt:lpstr>Processing gated data</vt:lpstr>
      <vt:lpstr>Baseline CD56bright of NK cells frequency higher, PD1+ of NK cells frequency lower in those developing pneumonitis</vt:lpstr>
      <vt:lpstr>Baseline SCM of Tconv Tcells frequency may be higher in non-irAE group</vt:lpstr>
      <vt:lpstr>Method for choosing important subsets for module analyses</vt:lpstr>
      <vt:lpstr>Distinguishing baseline combined irAE group using module of 4 subsets</vt:lpstr>
      <vt:lpstr>Baseline distinction of combined irAE group using module of top 4 subsets unlikely due to chance</vt:lpstr>
      <vt:lpstr>Summary of baseline module analyses: several subsets may be more irAE-type-specific, several more general</vt:lpstr>
      <vt:lpstr>Main goals</vt:lpstr>
      <vt:lpstr>Identifying which immune cell subsets change over ICI in irAE group-specific manner</vt:lpstr>
      <vt:lpstr>Frequency of CD56bright of NK cells decreases early with ICI in combined and skin irAE groups</vt:lpstr>
      <vt:lpstr>Model: early on ICI, CD56bright NK cells traffic out of periphery to irAE sites where they contribute to pathology</vt:lpstr>
      <vt:lpstr>Summary</vt:lpstr>
      <vt:lpstr>Next steps</vt:lpstr>
      <vt:lpstr>Acknowledgements</vt:lpstr>
      <vt:lpstr>PowerPoint Presentation</vt:lpstr>
      <vt:lpstr>Pre-therapy data generally struggle to reliably predict irAE risk</vt:lpstr>
      <vt:lpstr>Data pre/post transform</vt:lpstr>
      <vt:lpstr>Baseline SCM of Tconv Tcells frequency may be lower in those developing an irAE</vt:lpstr>
      <vt:lpstr>Over ICI, do immunotypes become more “AID-like” specifically in irAE group?</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6292</cp:revision>
  <dcterms:created xsi:type="dcterms:W3CDTF">2023-09-15T17:40:02Z</dcterms:created>
  <dcterms:modified xsi:type="dcterms:W3CDTF">2024-12-17T03:15:53Z</dcterms:modified>
</cp:coreProperties>
</file>